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59" r:id="rId6"/>
    <p:sldId id="258" r:id="rId7"/>
    <p:sldId id="267" r:id="rId8"/>
    <p:sldId id="273" r:id="rId9"/>
    <p:sldId id="274" r:id="rId10"/>
    <p:sldId id="275" r:id="rId11"/>
    <p:sldId id="312" r:id="rId12"/>
    <p:sldId id="284" r:id="rId13"/>
    <p:sldId id="313" r:id="rId14"/>
    <p:sldId id="281" r:id="rId15"/>
    <p:sldId id="314" r:id="rId16"/>
    <p:sldId id="317" r:id="rId17"/>
    <p:sldId id="315" r:id="rId18"/>
    <p:sldId id="316" r:id="rId19"/>
    <p:sldId id="318" r:id="rId20"/>
    <p:sldId id="319" r:id="rId21"/>
    <p:sldId id="320" r:id="rId22"/>
    <p:sldId id="321" r:id="rId23"/>
    <p:sldId id="323" r:id="rId24"/>
    <p:sldId id="322" r:id="rId25"/>
    <p:sldId id="324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8DA1-C52A-4BBB-9D2F-96AFF8FDF3F1}" v="127" dt="2018-12-20T20:27:02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alertas_sqlserv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s.fabriciolima.ne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dirceuresende/" TargetMode="External"/><Relationship Id="rId5" Type="http://schemas.openxmlformats.org/officeDocument/2006/relationships/hyperlink" Target="https://github.com/dirceuresende" TargetMode="External"/><Relationship Id="rId4" Type="http://schemas.openxmlformats.org/officeDocument/2006/relationships/hyperlink" Target="https://www.dirceuresend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SQL Server?</a:t>
            </a:r>
          </a:p>
        </p:txBody>
      </p:sp>
    </p:spTree>
    <p:extLst>
      <p:ext uri="{BB962C8B-B14F-4D97-AF65-F5344CB8AC3E}">
        <p14:creationId xmlns:p14="http://schemas.microsoft.com/office/powerpoint/2010/main" val="93882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O que é o SQL Server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E872A6-7C08-449B-87EA-06086AA6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6" y="1373017"/>
            <a:ext cx="6778173" cy="44181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Banco de dados </a:t>
            </a:r>
            <a:r>
              <a:rPr lang="en-US" sz="3200" dirty="0" err="1"/>
              <a:t>líder</a:t>
            </a:r>
            <a:r>
              <a:rPr lang="en-US" sz="3200" dirty="0"/>
              <a:t> de </a:t>
            </a:r>
            <a:r>
              <a:rPr lang="en-US" sz="3200" dirty="0" err="1"/>
              <a:t>mercado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SGBD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 do </a:t>
            </a:r>
            <a:r>
              <a:rPr lang="en-US" sz="3200" dirty="0" err="1"/>
              <a:t>mundo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Criptografia</a:t>
            </a:r>
            <a:r>
              <a:rPr lang="en-US" sz="3200" dirty="0"/>
              <a:t> de </a:t>
            </a:r>
            <a:r>
              <a:rPr lang="en-US" sz="3200" dirty="0" err="1"/>
              <a:t>ponta</a:t>
            </a:r>
            <a:r>
              <a:rPr lang="en-US" sz="3200" dirty="0"/>
              <a:t> a </a:t>
            </a:r>
            <a:r>
              <a:rPr lang="en-US" sz="3200" dirty="0" err="1"/>
              <a:t>ponta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Mascaramento</a:t>
            </a:r>
            <a:r>
              <a:rPr lang="en-US" sz="3200" dirty="0"/>
              <a:t> de dados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Controle</a:t>
            </a:r>
            <a:r>
              <a:rPr lang="en-US" sz="3200" dirty="0"/>
              <a:t> de </a:t>
            </a:r>
            <a:r>
              <a:rPr lang="en-US" sz="3200" dirty="0" err="1"/>
              <a:t>acessos</a:t>
            </a:r>
            <a:r>
              <a:rPr lang="en-US" sz="3200" dirty="0"/>
              <a:t> </a:t>
            </a:r>
            <a:r>
              <a:rPr lang="en-US" sz="3200" dirty="0" err="1"/>
              <a:t>integrado</a:t>
            </a:r>
            <a:r>
              <a:rPr lang="en-US" sz="3200" dirty="0"/>
              <a:t> </a:t>
            </a:r>
            <a:r>
              <a:rPr lang="en-US" sz="3200" dirty="0" err="1"/>
              <a:t>ao</a:t>
            </a:r>
            <a:r>
              <a:rPr lang="en-US" sz="3200" dirty="0"/>
              <a:t> AD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Maior</a:t>
            </a:r>
            <a:r>
              <a:rPr lang="en-US" sz="3200" dirty="0"/>
              <a:t> </a:t>
            </a:r>
            <a:r>
              <a:rPr lang="en-US" sz="3200" dirty="0" err="1"/>
              <a:t>comunidade</a:t>
            </a:r>
            <a:r>
              <a:rPr lang="en-US" sz="3200" dirty="0"/>
              <a:t> </a:t>
            </a:r>
            <a:r>
              <a:rPr lang="en-US" sz="3200" dirty="0" err="1"/>
              <a:t>técnica</a:t>
            </a:r>
            <a:r>
              <a:rPr lang="en-US" sz="3200" dirty="0"/>
              <a:t> do Brasil</a:t>
            </a:r>
          </a:p>
          <a:p>
            <a:pPr>
              <a:lnSpc>
                <a:spcPct val="120000"/>
              </a:lnSpc>
            </a:pPr>
            <a:endParaRPr lang="en-US" sz="3200" dirty="0"/>
          </a:p>
        </p:txBody>
      </p:sp>
      <p:pic>
        <p:nvPicPr>
          <p:cNvPr id="25602" name="Picture 2" descr="Resultado de imagem para sql server gartner rdbms">
            <a:extLst>
              <a:ext uri="{FF2B5EF4-FFF2-40B4-BE49-F238E27FC236}">
                <a16:creationId xmlns:a16="http://schemas.microsoft.com/office/drawing/2014/main" id="{AC7A5158-9DF1-4396-A2B8-A113FB1A9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2" y="1368714"/>
            <a:ext cx="4476206" cy="447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4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 err="1"/>
              <a:t>Bancos</a:t>
            </a:r>
            <a:r>
              <a:rPr lang="en-US" dirty="0"/>
              <a:t> de Sistema do SQL Server</a:t>
            </a:r>
          </a:p>
        </p:txBody>
      </p:sp>
      <p:pic>
        <p:nvPicPr>
          <p:cNvPr id="27650" name="Picture 2" descr="Resultado de imagem para sql server system databases">
            <a:extLst>
              <a:ext uri="{FF2B5EF4-FFF2-40B4-BE49-F238E27FC236}">
                <a16:creationId xmlns:a16="http://schemas.microsoft.com/office/drawing/2014/main" id="{9ECA02F0-08C5-4EC9-B76C-DD6ECCD6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09" y="1502093"/>
            <a:ext cx="4855436" cy="40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62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e o que </a:t>
            </a:r>
            <a:r>
              <a:rPr lang="en-US" dirty="0" err="1"/>
              <a:t>monitorar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9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SQL Server Profiler (Trace)</a:t>
            </a:r>
          </a:p>
        </p:txBody>
      </p:sp>
      <p:pic>
        <p:nvPicPr>
          <p:cNvPr id="28674" name="Picture 2" descr="Resultado de imagem para sql server profiler">
            <a:extLst>
              <a:ext uri="{FF2B5EF4-FFF2-40B4-BE49-F238E27FC236}">
                <a16:creationId xmlns:a16="http://schemas.microsoft.com/office/drawing/2014/main" id="{FD7B7BB5-FC19-457B-A623-565FBB07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317" y="1506583"/>
            <a:ext cx="7777366" cy="42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2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Extended Events</a:t>
            </a:r>
          </a:p>
        </p:txBody>
      </p:sp>
      <p:pic>
        <p:nvPicPr>
          <p:cNvPr id="29698" name="Picture 2" descr="Resultado de imagem para extended events sql server performance">
            <a:extLst>
              <a:ext uri="{FF2B5EF4-FFF2-40B4-BE49-F238E27FC236}">
                <a16:creationId xmlns:a16="http://schemas.microsoft.com/office/drawing/2014/main" id="{9EA8FA2E-DAE0-4CA3-909E-F1B386E7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3" y="1426213"/>
            <a:ext cx="5666967" cy="432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Resultado de imagem para extended events sql server performance">
            <a:extLst>
              <a:ext uri="{FF2B5EF4-FFF2-40B4-BE49-F238E27FC236}">
                <a16:creationId xmlns:a16="http://schemas.microsoft.com/office/drawing/2014/main" id="{DFB79A17-12C5-4F67-B584-8BCC5544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8" y="2123135"/>
            <a:ext cx="4793929" cy="293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77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Logs do SQL Server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5982-CE8A-427B-AF9A-5259EA93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0" y="1341120"/>
            <a:ext cx="3438634" cy="43934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0B90D32-EF03-42C8-B16D-C4736A28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51" y="1543459"/>
            <a:ext cx="7264947" cy="4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Perfmon &amp; </a:t>
            </a:r>
            <a:r>
              <a:rPr lang="en-US" dirty="0" err="1"/>
              <a:t>Contadores</a:t>
            </a:r>
            <a:endParaRPr lang="en-US" dirty="0"/>
          </a:p>
        </p:txBody>
      </p:sp>
      <p:pic>
        <p:nvPicPr>
          <p:cNvPr id="30722" name="Picture 2" descr="Resultado de imagem para sql server perfmon">
            <a:extLst>
              <a:ext uri="{FF2B5EF4-FFF2-40B4-BE49-F238E27FC236}">
                <a16:creationId xmlns:a16="http://schemas.microsoft.com/office/drawing/2014/main" id="{5A3F10F7-4BFE-48C2-A0AD-48F22937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" y="1385402"/>
            <a:ext cx="6076695" cy="43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Resultado de imagem para sql server dm_os_performance_counters">
            <a:extLst>
              <a:ext uri="{FF2B5EF4-FFF2-40B4-BE49-F238E27FC236}">
                <a16:creationId xmlns:a16="http://schemas.microsoft.com/office/drawing/2014/main" id="{2700CF47-7381-4B75-998B-B61A2175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247" y="2380842"/>
            <a:ext cx="5226027" cy="2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56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DMV’s do SQL Server</a:t>
            </a:r>
          </a:p>
        </p:txBody>
      </p:sp>
      <p:pic>
        <p:nvPicPr>
          <p:cNvPr id="32770" name="Picture 2" descr="Resultado de imagem para sql server dmv">
            <a:extLst>
              <a:ext uri="{FF2B5EF4-FFF2-40B4-BE49-F238E27FC236}">
                <a16:creationId xmlns:a16="http://schemas.microsoft.com/office/drawing/2014/main" id="{A6B67B5C-3878-4E3A-A313-39CCFD860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08" y="1316441"/>
            <a:ext cx="4387338" cy="452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Resultado de imagem para sql server system views">
            <a:extLst>
              <a:ext uri="{FF2B5EF4-FFF2-40B4-BE49-F238E27FC236}">
                <a16:creationId xmlns:a16="http://schemas.microsoft.com/office/drawing/2014/main" id="{EAE376E7-8924-4ED0-A9AE-7FF5588E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7" y="1383623"/>
            <a:ext cx="4651102" cy="4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7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Jobs do SQL Server Agent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67BD0E-BF4E-47ED-B017-7702A0E4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6" y="1419496"/>
            <a:ext cx="2913100" cy="4310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D0B7EE-6F43-4607-9C2A-507DF123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085" y="1637211"/>
            <a:ext cx="7466949" cy="38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9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Monitoramento seu ambiente com SQL Server e Power BI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Dirceu Resende</a:t>
            </a:r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 de </a:t>
            </a:r>
            <a:r>
              <a:rPr lang="en-US" dirty="0" err="1"/>
              <a:t>monitoramento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3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64032"/>
            <a:ext cx="10871201" cy="1008746"/>
          </a:xfrm>
        </p:spPr>
        <p:txBody>
          <a:bodyPr/>
          <a:lstStyle/>
          <a:p>
            <a:r>
              <a:rPr lang="en-US" dirty="0"/>
              <a:t>Scripts de </a:t>
            </a:r>
            <a:r>
              <a:rPr lang="en-US" dirty="0" err="1"/>
              <a:t>monitoramento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09B661-9E58-43D5-8985-DF18BE0C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92" y="1306287"/>
            <a:ext cx="5526361" cy="46373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0CBE2E-8147-4DA4-B1BF-6BEA68347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97" y="2739378"/>
            <a:ext cx="5495612" cy="30466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05C9C44-FBB6-4052-B42F-395FA1CA143C}"/>
              </a:ext>
            </a:extLst>
          </p:cNvPr>
          <p:cNvSpPr txBox="1"/>
          <p:nvPr/>
        </p:nvSpPr>
        <p:spPr>
          <a:xfrm>
            <a:off x="602167" y="1402080"/>
            <a:ext cx="5202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Link dos scripts:</a:t>
            </a:r>
          </a:p>
          <a:p>
            <a:r>
              <a:rPr lang="pt-BR" sz="2400" dirty="0">
                <a:hlinkClick r:id="rId4"/>
              </a:rPr>
              <a:t>http://bit.ly/alertas_sqlserver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8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/>
              <a:t>Analisando</a:t>
            </a:r>
            <a:r>
              <a:rPr lang="en-US" dirty="0"/>
              <a:t> e </a:t>
            </a:r>
            <a:r>
              <a:rPr lang="en-US" dirty="0" err="1"/>
              <a:t>gerando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35357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62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BA9F357-20A7-4FA1-8418-D18B07ABDE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6" r="2867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5" y="357424"/>
            <a:ext cx="6179639" cy="959021"/>
          </a:xfrm>
        </p:spPr>
        <p:txBody>
          <a:bodyPr/>
          <a:lstStyle/>
          <a:p>
            <a:r>
              <a:rPr lang="en-US" dirty="0"/>
              <a:t>Dirceu Resende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A430C14-2C90-4E39-83BC-809AEDD2778B}"/>
              </a:ext>
            </a:extLst>
          </p:cNvPr>
          <p:cNvSpPr txBox="1">
            <a:spLocks/>
          </p:cNvSpPr>
          <p:nvPr/>
        </p:nvSpPr>
        <p:spPr>
          <a:xfrm>
            <a:off x="460407" y="1332416"/>
            <a:ext cx="5927564" cy="2952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 SQL Server e BI Team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Leader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#TeamFabricioLima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e Consultor de Power BI no Planilheiros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do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cursos.fabriciolima.net</a:t>
            </a:r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Autor do blog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dirceuresende.com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MVP Data Platform desde 2018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MCP, MTA, MCSA, MCT e MCSE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Organizador do PASS Local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SQL Server ES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Escritor do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iMasters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705D72-8392-4CFE-A6A7-1D40BD4ED76A}"/>
              </a:ext>
            </a:extLst>
          </p:cNvPr>
          <p:cNvSpPr/>
          <p:nvPr/>
        </p:nvSpPr>
        <p:spPr>
          <a:xfrm>
            <a:off x="278682" y="4827914"/>
            <a:ext cx="7384868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                           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Telegram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Skype: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LinkedIn: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/in/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6"/>
              </a:rPr>
              <a:t>dirceuresende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</a:t>
            </a: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O que é o Power BI?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O que é o SQL Server?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Como e o que </a:t>
            </a:r>
            <a:r>
              <a:rPr lang="en-US" sz="3600" dirty="0" err="1"/>
              <a:t>monitorar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Scripts de </a:t>
            </a:r>
            <a:r>
              <a:rPr lang="en-US" sz="3600" dirty="0" err="1"/>
              <a:t>monitoramento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 err="1"/>
              <a:t>Analisando</a:t>
            </a:r>
            <a:r>
              <a:rPr lang="en-US" sz="3600" dirty="0"/>
              <a:t> e </a:t>
            </a:r>
            <a:r>
              <a:rPr lang="en-US" sz="3600" dirty="0" err="1"/>
              <a:t>gerando</a:t>
            </a:r>
            <a:r>
              <a:rPr lang="en-US" sz="3600" dirty="0"/>
              <a:t> </a:t>
            </a:r>
            <a:r>
              <a:rPr lang="en-US" sz="3600" dirty="0" err="1"/>
              <a:t>gráficos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Power BI?</a:t>
            </a:r>
          </a:p>
        </p:txBody>
      </p:sp>
    </p:spTree>
    <p:extLst>
      <p:ext uri="{BB962C8B-B14F-4D97-AF65-F5344CB8AC3E}">
        <p14:creationId xmlns:p14="http://schemas.microsoft.com/office/powerpoint/2010/main" val="17203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Power BI?</a:t>
            </a:r>
          </a:p>
        </p:txBody>
      </p:sp>
      <p:pic>
        <p:nvPicPr>
          <p:cNvPr id="24578" name="Picture 2" descr="Resultado de imagem para power bi gartner 2019">
            <a:extLst>
              <a:ext uri="{FF2B5EF4-FFF2-40B4-BE49-F238E27FC236}">
                <a16:creationId xmlns:a16="http://schemas.microsoft.com/office/drawing/2014/main" id="{7CDD5AD0-EDDA-4918-99AB-F9B015B8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760" y="1436915"/>
            <a:ext cx="4332514" cy="43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49FEC0A-C3F8-4450-87F8-C1CCBF6D19DF}"/>
              </a:ext>
            </a:extLst>
          </p:cNvPr>
          <p:cNvSpPr txBox="1"/>
          <p:nvPr/>
        </p:nvSpPr>
        <p:spPr>
          <a:xfrm>
            <a:off x="444137" y="1541417"/>
            <a:ext cx="6888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Nasceu do Power Query + </a:t>
            </a:r>
            <a:r>
              <a:rPr lang="pt-BR" sz="2800" dirty="0" err="1"/>
              <a:t>Pivot</a:t>
            </a:r>
            <a:r>
              <a:rPr lang="pt-BR" sz="2800" dirty="0"/>
              <a:t> + </a:t>
            </a:r>
            <a:r>
              <a:rPr lang="pt-BR" sz="2800" dirty="0" err="1"/>
              <a:t>View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Ferramenta de visualização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Mais de 100 conectores para diversas fontes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Relatórios dinâmicos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Integração com Azure, </a:t>
            </a:r>
            <a:r>
              <a:rPr lang="pt-BR" sz="2800" dirty="0" err="1"/>
              <a:t>AutoML</a:t>
            </a:r>
            <a:r>
              <a:rPr lang="pt-BR" sz="2800" dirty="0"/>
              <a:t>, IA, etc..</a:t>
            </a:r>
          </a:p>
        </p:txBody>
      </p:sp>
    </p:spTree>
    <p:extLst>
      <p:ext uri="{BB962C8B-B14F-4D97-AF65-F5344CB8AC3E}">
        <p14:creationId xmlns:p14="http://schemas.microsoft.com/office/powerpoint/2010/main" val="327412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Licenciamento</a:t>
            </a:r>
            <a:r>
              <a:rPr lang="en-US" dirty="0"/>
              <a:t> do Power BI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8CBBF48-3413-4ED8-9E41-21719FA61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188981"/>
              </p:ext>
            </p:extLst>
          </p:nvPr>
        </p:nvGraphicFramePr>
        <p:xfrm>
          <a:off x="853195" y="1947092"/>
          <a:ext cx="10485610" cy="314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Worksheet" r:id="rId3" imgW="5743685" imgH="1724150" progId="Excel.Sheet.12">
                  <p:embed/>
                </p:oleObj>
              </mc:Choice>
              <mc:Fallback>
                <p:oleObj name="Worksheet" r:id="rId3" imgW="5743685" imgH="1724150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497511B2-3CE0-403E-A6D3-43618330D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95" y="1947092"/>
                        <a:ext cx="10485610" cy="3147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598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Ecossistema</a:t>
            </a:r>
            <a:r>
              <a:rPr lang="en-US" dirty="0"/>
              <a:t> de BI da Microsoft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367608-BCF7-4E9D-8052-A752B48DD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"/>
          <a:stretch/>
        </p:blipFill>
        <p:spPr>
          <a:xfrm>
            <a:off x="2421119" y="1301386"/>
            <a:ext cx="718443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3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130215-149B-4B56-AAE8-EF1980B20B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3603</TotalTime>
  <Words>280</Words>
  <Application>Microsoft Office PowerPoint</Application>
  <PresentationFormat>Widescreen</PresentationFormat>
  <Paragraphs>55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Office Theme</vt:lpstr>
      <vt:lpstr>Worksheet</vt:lpstr>
      <vt:lpstr>Apresentação do PowerPoint</vt:lpstr>
      <vt:lpstr>Monitoramento seu ambiente com SQL Server e Power BI</vt:lpstr>
      <vt:lpstr>Dirceu Resende</vt:lpstr>
      <vt:lpstr>Agenda</vt:lpstr>
      <vt:lpstr>Agenda</vt:lpstr>
      <vt:lpstr>O que é o Power BI?</vt:lpstr>
      <vt:lpstr>O que é Power BI?</vt:lpstr>
      <vt:lpstr>Licenciamento do Power BI</vt:lpstr>
      <vt:lpstr>Ecossistema de BI da Microsoft</vt:lpstr>
      <vt:lpstr>O que é o SQL Server?</vt:lpstr>
      <vt:lpstr>O que é o SQL Server</vt:lpstr>
      <vt:lpstr>Bancos de Sistema do SQL Server</vt:lpstr>
      <vt:lpstr>Como e o que monitorar</vt:lpstr>
      <vt:lpstr>SQL Server Profiler (Trace)</vt:lpstr>
      <vt:lpstr>Extended Events</vt:lpstr>
      <vt:lpstr>Logs do SQL Server</vt:lpstr>
      <vt:lpstr>Perfmon &amp; Contadores</vt:lpstr>
      <vt:lpstr>DMV’s do SQL Server</vt:lpstr>
      <vt:lpstr>Jobs do SQL Server Agent</vt:lpstr>
      <vt:lpstr>Scripts de monitoramento</vt:lpstr>
      <vt:lpstr>Scripts de monitoramento</vt:lpstr>
      <vt:lpstr>Analisando e gerando gráficos pelo Power BI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Dirceu Resende</cp:lastModifiedBy>
  <cp:revision>47</cp:revision>
  <dcterms:created xsi:type="dcterms:W3CDTF">2018-06-07T15:04:06Z</dcterms:created>
  <dcterms:modified xsi:type="dcterms:W3CDTF">2019-11-18T03:39:19Z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